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9"/>
  </p:notesMasterIdLst>
  <p:sldIdLst>
    <p:sldId id="256" r:id="rId3"/>
    <p:sldId id="257" r:id="rId4"/>
    <p:sldId id="259" r:id="rId5"/>
    <p:sldId id="260" r:id="rId6"/>
    <p:sldId id="266" r:id="rId7"/>
    <p:sldId id="262" r:id="rId8"/>
    <p:sldId id="267" r:id="rId9"/>
    <p:sldId id="269" r:id="rId10"/>
    <p:sldId id="270" r:id="rId11"/>
    <p:sldId id="263" r:id="rId12"/>
    <p:sldId id="264" r:id="rId13"/>
    <p:sldId id="265" r:id="rId14"/>
    <p:sldId id="271" r:id="rId15"/>
    <p:sldId id="272" r:id="rId16"/>
    <p:sldId id="273" r:id="rId17"/>
    <p:sldId id="276" r:id="rId18"/>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0" d="100"/>
          <a:sy n="50" d="100"/>
        </p:scale>
        <p:origin x="-1086"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02FD13-E963-40C9-A9A8-B2D3CD25DB76}" type="datetimeFigureOut">
              <a:rPr lang="es-MX" smtClean="0"/>
              <a:pPr/>
              <a:t>09/05/2013</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DA14AC-99C3-4413-86F1-0EDD5897E796}" type="slidenum">
              <a:rPr lang="es-MX" smtClean="0"/>
              <a:pPr/>
              <a:t>‹Nº›</a:t>
            </a:fld>
            <a:endParaRPr lang="es-MX"/>
          </a:p>
        </p:txBody>
      </p:sp>
    </p:spTree>
    <p:extLst>
      <p:ext uri="{BB962C8B-B14F-4D97-AF65-F5344CB8AC3E}">
        <p14:creationId xmlns:p14="http://schemas.microsoft.com/office/powerpoint/2010/main" val="2423488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94DA14AC-99C3-4413-86F1-0EDD5897E796}" type="slidenum">
              <a:rPr lang="es-MX" smtClean="0"/>
              <a:pPr/>
              <a:t>3</a:t>
            </a:fld>
            <a:endParaRPr lang="es-MX"/>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7" name="6 Rectángulo"/>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2362200" y="4038600"/>
            <a:ext cx="6477000" cy="1828800"/>
          </a:xfrm>
        </p:spPr>
        <p:txBody>
          <a:bodyPr anchor="b"/>
          <a:lstStyle>
            <a:lvl1pPr>
              <a:defRPr cap="all" baseline="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D14E5EDA-2791-4EF6-83B3-30FF8F01E9D7}" type="datetimeFigureOut">
              <a:rPr lang="es-MX" smtClean="0"/>
              <a:pPr/>
              <a:t>09/05/2013</a:t>
            </a:fld>
            <a:endParaRPr lang="es-MX"/>
          </a:p>
        </p:txBody>
      </p:sp>
      <p:sp>
        <p:nvSpPr>
          <p:cNvPr id="17" name="16 Marcador de pie de página"/>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s-MX"/>
          </a:p>
        </p:txBody>
      </p:sp>
      <p:sp>
        <p:nvSpPr>
          <p:cNvPr id="29" name="28 Marcador de número de diapositiva"/>
          <p:cNvSpPr>
            <a:spLocks noGrp="1"/>
          </p:cNvSpPr>
          <p:nvPr>
            <p:ph type="sldNum" sz="quarter" idx="12"/>
          </p:nvPr>
        </p:nvSpPr>
        <p:spPr>
          <a:xfrm>
            <a:off x="8001000" y="228600"/>
            <a:ext cx="838200" cy="381000"/>
          </a:xfrm>
        </p:spPr>
        <p:txBody>
          <a:bodyPr/>
          <a:lstStyle>
            <a:lvl1pPr>
              <a:defRPr>
                <a:solidFill>
                  <a:schemeClr val="tx2"/>
                </a:solidFill>
              </a:defRPr>
            </a:lvl1pPr>
          </a:lstStyle>
          <a:p>
            <a:fld id="{E2A5660E-DDE9-4AE4-BAF7-676569A67517}" type="slidenum">
              <a:rPr lang="es-MX" smtClean="0"/>
              <a:pPr/>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14E5EDA-2791-4EF6-83B3-30FF8F01E9D7}" type="datetimeFigureOut">
              <a:rPr lang="es-MX" smtClean="0"/>
              <a:pPr/>
              <a:t>09/05/2013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2A5660E-DDE9-4AE4-BAF7-676569A67517}"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bg>
      <p:bgRef idx="1001">
        <a:schemeClr val="bg1"/>
      </p:bgRef>
    </p:bg>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609600"/>
            <a:ext cx="2057400" cy="55165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609600"/>
            <a:ext cx="5562600" cy="5516564"/>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6553200" y="6248402"/>
            <a:ext cx="2209800" cy="365125"/>
          </a:xfrm>
        </p:spPr>
        <p:txBody>
          <a:bodyPr/>
          <a:lstStyle/>
          <a:p>
            <a:fld id="{D14E5EDA-2791-4EF6-83B3-30FF8F01E9D7}" type="datetimeFigureOut">
              <a:rPr lang="es-MX" smtClean="0"/>
              <a:pPr/>
              <a:t>09/05/2013</a:t>
            </a:fld>
            <a:endParaRPr lang="es-MX"/>
          </a:p>
        </p:txBody>
      </p:sp>
      <p:sp>
        <p:nvSpPr>
          <p:cNvPr id="5" name="4 Marcador de pie de página"/>
          <p:cNvSpPr>
            <a:spLocks noGrp="1"/>
          </p:cNvSpPr>
          <p:nvPr>
            <p:ph type="ftr" sz="quarter" idx="11"/>
          </p:nvPr>
        </p:nvSpPr>
        <p:spPr>
          <a:xfrm>
            <a:off x="457201" y="6248207"/>
            <a:ext cx="5573483" cy="365125"/>
          </a:xfrm>
        </p:spPr>
        <p:txBody>
          <a:bodyPr/>
          <a:lstStyle/>
          <a:p>
            <a:endParaRPr lang="es-MX"/>
          </a:p>
        </p:txBody>
      </p:sp>
      <p:sp>
        <p:nvSpPr>
          <p:cNvPr id="7" name="6 Rectángulo"/>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7 Rectángulo"/>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Rectángulo"/>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5 Marcador de número de diapositiva"/>
          <p:cNvSpPr>
            <a:spLocks noGrp="1"/>
          </p:cNvSpPr>
          <p:nvPr>
            <p:ph type="sldNum" sz="quarter" idx="12"/>
          </p:nvPr>
        </p:nvSpPr>
        <p:spPr>
          <a:xfrm rot="5400000">
            <a:off x="5989638" y="144462"/>
            <a:ext cx="533400" cy="244476"/>
          </a:xfrm>
        </p:spPr>
        <p:txBody>
          <a:bodyPr/>
          <a:lstStyle/>
          <a:p>
            <a:fld id="{E2A5660E-DDE9-4AE4-BAF7-676569A67517}" type="slidenum">
              <a:rPr lang="es-MX" smtClean="0"/>
              <a:pPr/>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C241ECE0-8764-4C31-B54B-69DCFF9B0FCC}" type="datetimeFigureOut">
              <a:rPr lang="es-MX" smtClean="0">
                <a:solidFill>
                  <a:prstClr val="black">
                    <a:tint val="75000"/>
                  </a:prstClr>
                </a:solidFill>
              </a:rPr>
              <a:pPr/>
              <a:t>09/05/2013</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784447B9-A152-4865-A896-0E09313A18E7}" type="slidenum">
              <a:rPr lang="es-MX" smtClean="0">
                <a:solidFill>
                  <a:prstClr val="black">
                    <a:tint val="75000"/>
                  </a:prstClr>
                </a:solidFill>
              </a:rPr>
              <a:pPr/>
              <a:t>‹Nº›</a:t>
            </a:fld>
            <a:endParaRPr lang="es-MX">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241ECE0-8764-4C31-B54B-69DCFF9B0FCC}" type="datetimeFigureOut">
              <a:rPr lang="es-MX" smtClean="0">
                <a:solidFill>
                  <a:prstClr val="black">
                    <a:tint val="75000"/>
                  </a:prstClr>
                </a:solidFill>
              </a:rPr>
              <a:pPr/>
              <a:t>09/05/2013</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784447B9-A152-4865-A896-0E09313A18E7}" type="slidenum">
              <a:rPr lang="es-MX" smtClean="0">
                <a:solidFill>
                  <a:prstClr val="black">
                    <a:tint val="75000"/>
                  </a:prstClr>
                </a:solidFill>
              </a:rPr>
              <a:pPr/>
              <a:t>‹Nº›</a:t>
            </a:fld>
            <a:endParaRPr lang="es-MX">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241ECE0-8764-4C31-B54B-69DCFF9B0FCC}" type="datetimeFigureOut">
              <a:rPr lang="es-MX" smtClean="0">
                <a:solidFill>
                  <a:prstClr val="black">
                    <a:tint val="75000"/>
                  </a:prstClr>
                </a:solidFill>
              </a:rPr>
              <a:pPr/>
              <a:t>09/05/2013</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784447B9-A152-4865-A896-0E09313A18E7}" type="slidenum">
              <a:rPr lang="es-MX" smtClean="0">
                <a:solidFill>
                  <a:prstClr val="black">
                    <a:tint val="75000"/>
                  </a:prstClr>
                </a:solidFill>
              </a:rPr>
              <a:pPr/>
              <a:t>‹Nº›</a:t>
            </a:fld>
            <a:endParaRPr lang="es-MX">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C241ECE0-8764-4C31-B54B-69DCFF9B0FCC}" type="datetimeFigureOut">
              <a:rPr lang="es-MX" smtClean="0">
                <a:solidFill>
                  <a:prstClr val="black">
                    <a:tint val="75000"/>
                  </a:prstClr>
                </a:solidFill>
              </a:rPr>
              <a:pPr/>
              <a:t>09/05/2013</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784447B9-A152-4865-A896-0E09313A18E7}" type="slidenum">
              <a:rPr lang="es-MX" smtClean="0">
                <a:solidFill>
                  <a:prstClr val="black">
                    <a:tint val="75000"/>
                  </a:prstClr>
                </a:solidFill>
              </a:rPr>
              <a:pPr/>
              <a:t>‹Nº›</a:t>
            </a:fld>
            <a:endParaRPr lang="es-MX">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C241ECE0-8764-4C31-B54B-69DCFF9B0FCC}" type="datetimeFigureOut">
              <a:rPr lang="es-MX" smtClean="0">
                <a:solidFill>
                  <a:prstClr val="black">
                    <a:tint val="75000"/>
                  </a:prstClr>
                </a:solidFill>
              </a:rPr>
              <a:pPr/>
              <a:t>09/05/2013</a:t>
            </a:fld>
            <a:endParaRPr lang="es-MX">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MX">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784447B9-A152-4865-A896-0E09313A18E7}" type="slidenum">
              <a:rPr lang="es-MX" smtClean="0">
                <a:solidFill>
                  <a:prstClr val="black">
                    <a:tint val="75000"/>
                  </a:prstClr>
                </a:solidFill>
              </a:rPr>
              <a:pPr/>
              <a:t>‹Nº›</a:t>
            </a:fld>
            <a:endParaRPr lang="es-MX">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C241ECE0-8764-4C31-B54B-69DCFF9B0FCC}" type="datetimeFigureOut">
              <a:rPr lang="es-MX" smtClean="0">
                <a:solidFill>
                  <a:prstClr val="black">
                    <a:tint val="75000"/>
                  </a:prstClr>
                </a:solidFill>
              </a:rPr>
              <a:pPr/>
              <a:t>09/05/2013</a:t>
            </a:fld>
            <a:endParaRPr lang="es-MX">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MX">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784447B9-A152-4865-A896-0E09313A18E7}" type="slidenum">
              <a:rPr lang="es-MX" smtClean="0">
                <a:solidFill>
                  <a:prstClr val="black">
                    <a:tint val="75000"/>
                  </a:prstClr>
                </a:solidFill>
              </a:rPr>
              <a:pPr/>
              <a:t>‹Nº›</a:t>
            </a:fld>
            <a:endParaRPr lang="es-MX">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241ECE0-8764-4C31-B54B-69DCFF9B0FCC}" type="datetimeFigureOut">
              <a:rPr lang="es-MX" smtClean="0">
                <a:solidFill>
                  <a:prstClr val="black">
                    <a:tint val="75000"/>
                  </a:prstClr>
                </a:solidFill>
              </a:rPr>
              <a:pPr/>
              <a:t>09/05/2013</a:t>
            </a:fld>
            <a:endParaRPr lang="es-MX">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MX">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784447B9-A152-4865-A896-0E09313A18E7}" type="slidenum">
              <a:rPr lang="es-MX" smtClean="0">
                <a:solidFill>
                  <a:prstClr val="black">
                    <a:tint val="75000"/>
                  </a:prstClr>
                </a:solidFill>
              </a:rPr>
              <a:pPr/>
              <a:t>‹Nº›</a:t>
            </a:fld>
            <a:endParaRPr lang="es-MX">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241ECE0-8764-4C31-B54B-69DCFF9B0FCC}" type="datetimeFigureOut">
              <a:rPr lang="es-MX" smtClean="0">
                <a:solidFill>
                  <a:prstClr val="black">
                    <a:tint val="75000"/>
                  </a:prstClr>
                </a:solidFill>
              </a:rPr>
              <a:pPr/>
              <a:t>09/05/2013</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784447B9-A152-4865-A896-0E09313A18E7}" type="slidenum">
              <a:rPr lang="es-MX" smtClean="0">
                <a:solidFill>
                  <a:prstClr val="black">
                    <a:tint val="75000"/>
                  </a:prstClr>
                </a:solidFill>
              </a:rPr>
              <a:pPr/>
              <a:t>‹Nº›</a:t>
            </a:fld>
            <a:endParaRPr lang="es-MX">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612648" y="228600"/>
            <a:ext cx="8153400" cy="990600"/>
          </a:xfrm>
        </p:spPr>
        <p:txBody>
          <a:body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D14E5EDA-2791-4EF6-83B3-30FF8F01E9D7}" type="datetimeFigureOut">
              <a:rPr lang="es-MX" smtClean="0"/>
              <a:pPr/>
              <a:t>09/05/2013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lvl1pPr>
              <a:defRPr>
                <a:solidFill>
                  <a:srgbClr val="FFFFFF"/>
                </a:solidFill>
              </a:defRPr>
            </a:lvl1pPr>
          </a:lstStyle>
          <a:p>
            <a:fld id="{E2A5660E-DDE9-4AE4-BAF7-676569A67517}" type="slidenum">
              <a:rPr lang="es-MX" smtClean="0"/>
              <a:pPr/>
              <a:t>‹Nº›</a:t>
            </a:fld>
            <a:endParaRPr lang="es-MX"/>
          </a:p>
        </p:txBody>
      </p:sp>
      <p:sp>
        <p:nvSpPr>
          <p:cNvPr id="8" name="7 Marcador de contenido"/>
          <p:cNvSpPr>
            <a:spLocks noGrp="1"/>
          </p:cNvSpPr>
          <p:nvPr>
            <p:ph sz="quarter" idx="1"/>
          </p:nvPr>
        </p:nvSpPr>
        <p:spPr>
          <a:xfrm>
            <a:off x="612648" y="1600200"/>
            <a:ext cx="8153400" cy="44958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241ECE0-8764-4C31-B54B-69DCFF9B0FCC}" type="datetimeFigureOut">
              <a:rPr lang="es-MX" smtClean="0">
                <a:solidFill>
                  <a:prstClr val="black">
                    <a:tint val="75000"/>
                  </a:prstClr>
                </a:solidFill>
              </a:rPr>
              <a:pPr/>
              <a:t>09/05/2013</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784447B9-A152-4865-A896-0E09313A18E7}" type="slidenum">
              <a:rPr lang="es-MX" smtClean="0">
                <a:solidFill>
                  <a:prstClr val="black">
                    <a:tint val="75000"/>
                  </a:prstClr>
                </a:solidFill>
              </a:rPr>
              <a:pPr/>
              <a:t>‹Nº›</a:t>
            </a:fld>
            <a:endParaRPr lang="es-MX">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241ECE0-8764-4C31-B54B-69DCFF9B0FCC}" type="datetimeFigureOut">
              <a:rPr lang="es-MX" smtClean="0">
                <a:solidFill>
                  <a:prstClr val="black">
                    <a:tint val="75000"/>
                  </a:prstClr>
                </a:solidFill>
              </a:rPr>
              <a:pPr/>
              <a:t>09/05/2013</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784447B9-A152-4865-A896-0E09313A18E7}" type="slidenum">
              <a:rPr lang="es-MX" smtClean="0">
                <a:solidFill>
                  <a:prstClr val="black">
                    <a:tint val="75000"/>
                  </a:prstClr>
                </a:solidFill>
              </a:rPr>
              <a:pPr/>
              <a:t>‹Nº›</a:t>
            </a:fld>
            <a:endParaRPr lang="es-MX">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241ECE0-8764-4C31-B54B-69DCFF9B0FCC}" type="datetimeFigureOut">
              <a:rPr lang="es-MX" smtClean="0">
                <a:solidFill>
                  <a:prstClr val="black">
                    <a:tint val="75000"/>
                  </a:prstClr>
                </a:solidFill>
              </a:rPr>
              <a:pPr/>
              <a:t>09/05/2013</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784447B9-A152-4865-A896-0E09313A18E7}" type="slidenum">
              <a:rPr lang="es-MX" smtClean="0">
                <a:solidFill>
                  <a:prstClr val="black">
                    <a:tint val="75000"/>
                  </a:prstClr>
                </a:solidFill>
              </a:rPr>
              <a:pPr/>
              <a:t>‹Nº›</a:t>
            </a:fld>
            <a:endParaRPr lang="es-MX">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7" name="6 Rectángulo"/>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D14E5EDA-2791-4EF6-83B3-30FF8F01E9D7}" type="datetimeFigureOut">
              <a:rPr lang="es-MX" smtClean="0"/>
              <a:pPr/>
              <a:t>09/05/2013</a:t>
            </a:fld>
            <a:endParaRPr lang="es-MX"/>
          </a:p>
        </p:txBody>
      </p:sp>
      <p:sp>
        <p:nvSpPr>
          <p:cNvPr id="13" name="12 Marcador de número de diapositiva"/>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E2A5660E-DDE9-4AE4-BAF7-676569A67517}" type="slidenum">
              <a:rPr lang="es-MX" smtClean="0"/>
              <a:pPr/>
              <a:t>‹Nº›</a:t>
            </a:fld>
            <a:endParaRPr lang="es-MX"/>
          </a:p>
        </p:txBody>
      </p:sp>
      <p:sp>
        <p:nvSpPr>
          <p:cNvPr id="14" name="13 Marcador de pie de página"/>
          <p:cNvSpPr>
            <a:spLocks noGrp="1"/>
          </p:cNvSpPr>
          <p:nvPr>
            <p:ph type="ftr" sz="quarter" idx="12"/>
          </p:nvPr>
        </p:nvSpPr>
        <p:spPr/>
        <p:txBody>
          <a:bodyPr/>
          <a:lstStyle/>
          <a:p>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9" name="8 Marcador de contenido"/>
          <p:cNvSpPr>
            <a:spLocks noGrp="1"/>
          </p:cNvSpPr>
          <p:nvPr>
            <p:ph sz="quarter" idx="1"/>
          </p:nvPr>
        </p:nvSpPr>
        <p:spPr>
          <a:xfrm>
            <a:off x="609600" y="1589567"/>
            <a:ext cx="38862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844901" y="1589567"/>
            <a:ext cx="38862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8" name="7 Marcador de fecha"/>
          <p:cNvSpPr>
            <a:spLocks noGrp="1"/>
          </p:cNvSpPr>
          <p:nvPr>
            <p:ph type="dt" sz="half" idx="15"/>
          </p:nvPr>
        </p:nvSpPr>
        <p:spPr/>
        <p:txBody>
          <a:bodyPr rtlCol="0"/>
          <a:lstStyle/>
          <a:p>
            <a:fld id="{D14E5EDA-2791-4EF6-83B3-30FF8F01E9D7}" type="datetimeFigureOut">
              <a:rPr lang="es-MX" smtClean="0"/>
              <a:pPr/>
              <a:t>09/05/2013</a:t>
            </a:fld>
            <a:endParaRPr lang="es-MX"/>
          </a:p>
        </p:txBody>
      </p:sp>
      <p:sp>
        <p:nvSpPr>
          <p:cNvPr id="10" name="9 Marcador de número de diapositiva"/>
          <p:cNvSpPr>
            <a:spLocks noGrp="1"/>
          </p:cNvSpPr>
          <p:nvPr>
            <p:ph type="sldNum" sz="quarter" idx="16"/>
          </p:nvPr>
        </p:nvSpPr>
        <p:spPr/>
        <p:txBody>
          <a:bodyPr rtlCol="0"/>
          <a:lstStyle/>
          <a:p>
            <a:fld id="{E2A5660E-DDE9-4AE4-BAF7-676569A67517}" type="slidenum">
              <a:rPr lang="es-MX" smtClean="0"/>
              <a:pPr/>
              <a:t>‹Nº›</a:t>
            </a:fld>
            <a:endParaRPr lang="es-MX"/>
          </a:p>
        </p:txBody>
      </p:sp>
      <p:sp>
        <p:nvSpPr>
          <p:cNvPr id="12" name="11 Marcador de pie de página"/>
          <p:cNvSpPr>
            <a:spLocks noGrp="1"/>
          </p:cNvSpPr>
          <p:nvPr>
            <p:ph type="ftr" sz="quarter" idx="17"/>
          </p:nvPr>
        </p:nvSpPr>
        <p:spPr/>
        <p:txBody>
          <a:bodyPr rtlCol="0"/>
          <a:lstStyle/>
          <a:p>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533400" y="273050"/>
            <a:ext cx="8153400" cy="869950"/>
          </a:xfrm>
        </p:spPr>
        <p:txBody>
          <a:bodyPr anchor="ctr"/>
          <a:lstStyle>
            <a:lvl1pPr>
              <a:defRPr/>
            </a:lvl1pPr>
          </a:lstStyle>
          <a:p>
            <a:r>
              <a:rPr kumimoji="0" lang="es-ES" smtClean="0"/>
              <a:t>Haga clic para modificar el estilo de título del patrón</a:t>
            </a:r>
            <a:endParaRPr kumimoji="0" lang="en-US"/>
          </a:p>
        </p:txBody>
      </p:sp>
      <p:sp>
        <p:nvSpPr>
          <p:cNvPr id="11" name="10 Marcador de contenido"/>
          <p:cNvSpPr>
            <a:spLocks noGrp="1"/>
          </p:cNvSpPr>
          <p:nvPr>
            <p:ph sz="quarter" idx="2"/>
          </p:nvPr>
        </p:nvSpPr>
        <p:spPr>
          <a:xfrm>
            <a:off x="609600" y="2438400"/>
            <a:ext cx="3886200" cy="35814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800600" y="2438400"/>
            <a:ext cx="3886200" cy="35814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5"/>
          </p:nvPr>
        </p:nvSpPr>
        <p:spPr/>
        <p:txBody>
          <a:bodyPr rtlCol="0"/>
          <a:lstStyle/>
          <a:p>
            <a:fld id="{D14E5EDA-2791-4EF6-83B3-30FF8F01E9D7}" type="datetimeFigureOut">
              <a:rPr lang="es-MX" smtClean="0"/>
              <a:pPr/>
              <a:t>09/05/2013</a:t>
            </a:fld>
            <a:endParaRPr lang="es-MX"/>
          </a:p>
        </p:txBody>
      </p:sp>
      <p:sp>
        <p:nvSpPr>
          <p:cNvPr id="12" name="11 Marcador de número de diapositiva"/>
          <p:cNvSpPr>
            <a:spLocks noGrp="1"/>
          </p:cNvSpPr>
          <p:nvPr>
            <p:ph type="sldNum" sz="quarter" idx="16"/>
          </p:nvPr>
        </p:nvSpPr>
        <p:spPr/>
        <p:txBody>
          <a:bodyPr rtlCol="0"/>
          <a:lstStyle/>
          <a:p>
            <a:fld id="{E2A5660E-DDE9-4AE4-BAF7-676569A67517}" type="slidenum">
              <a:rPr lang="es-MX" smtClean="0"/>
              <a:pPr/>
              <a:t>‹Nº›</a:t>
            </a:fld>
            <a:endParaRPr lang="es-MX"/>
          </a:p>
        </p:txBody>
      </p:sp>
      <p:sp>
        <p:nvSpPr>
          <p:cNvPr id="14" name="13 Marcador de pie de página"/>
          <p:cNvSpPr>
            <a:spLocks noGrp="1"/>
          </p:cNvSpPr>
          <p:nvPr>
            <p:ph type="ftr" sz="quarter" idx="17"/>
          </p:nvPr>
        </p:nvSpPr>
        <p:spPr/>
        <p:txBody>
          <a:bodyPr rtlCol="0"/>
          <a:lstStyle/>
          <a:p>
            <a:endParaRPr lang="es-MX"/>
          </a:p>
        </p:txBody>
      </p:sp>
      <p:sp>
        <p:nvSpPr>
          <p:cNvPr id="16" name="15 Marcador de texto"/>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5" name="14 Marcador de texto"/>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D14E5EDA-2791-4EF6-83B3-30FF8F01E9D7}" type="datetimeFigureOut">
              <a:rPr lang="es-MX" smtClean="0"/>
              <a:pPr/>
              <a:t>09/05/2013</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lvl1pPr>
              <a:defRPr>
                <a:solidFill>
                  <a:srgbClr val="FFFFFF"/>
                </a:solidFill>
              </a:defRPr>
            </a:lvl1pPr>
          </a:lstStyle>
          <a:p>
            <a:fld id="{E2A5660E-DDE9-4AE4-BAF7-676569A67517}"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14E5EDA-2791-4EF6-83B3-30FF8F01E9D7}" type="datetimeFigureOut">
              <a:rPr lang="es-MX" smtClean="0"/>
              <a:pPr/>
              <a:t>09/05/2013</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a:xfrm>
            <a:off x="0" y="6248400"/>
            <a:ext cx="533400" cy="381000"/>
          </a:xfrm>
        </p:spPr>
        <p:txBody>
          <a:bodyPr/>
          <a:lstStyle>
            <a:lvl1pPr>
              <a:defRPr>
                <a:solidFill>
                  <a:schemeClr val="tx2"/>
                </a:solidFill>
              </a:defRPr>
            </a:lvl1pPr>
          </a:lstStyle>
          <a:p>
            <a:fld id="{E2A5660E-DDE9-4AE4-BAF7-676569A67517}"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3050"/>
            <a:ext cx="8077200" cy="869950"/>
          </a:xfrm>
        </p:spPr>
        <p:txBody>
          <a:bodyPr anchor="ctr"/>
          <a:lstStyle>
            <a:lvl1pPr algn="l">
              <a:buNone/>
              <a:defRPr sz="4400" b="0"/>
            </a:lvl1p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D14E5EDA-2791-4EF6-83B3-30FF8F01E9D7}" type="datetimeFigureOut">
              <a:rPr lang="es-MX" smtClean="0"/>
              <a:pPr/>
              <a:t>09/05/2013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lvl1pPr>
              <a:defRPr>
                <a:solidFill>
                  <a:srgbClr val="FFFFFF"/>
                </a:solidFill>
              </a:defRPr>
            </a:lvl1pPr>
          </a:lstStyle>
          <a:p>
            <a:fld id="{E2A5660E-DDE9-4AE4-BAF7-676569A67517}" type="slidenum">
              <a:rPr lang="es-MX" smtClean="0"/>
              <a:pPr/>
              <a:t>‹Nº›</a:t>
            </a:fld>
            <a:endParaRPr lang="es-MX"/>
          </a:p>
        </p:txBody>
      </p:sp>
      <p:sp>
        <p:nvSpPr>
          <p:cNvPr id="3" name="2 Marcador de texto"/>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9" name="8 Marcador de contenido"/>
          <p:cNvSpPr>
            <a:spLocks noGrp="1"/>
          </p:cNvSpPr>
          <p:nvPr>
            <p:ph sz="quarter" idx="1"/>
          </p:nvPr>
        </p:nvSpPr>
        <p:spPr>
          <a:xfrm>
            <a:off x="2362200" y="1752600"/>
            <a:ext cx="6400800" cy="44196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3">
        <a:schemeClr val="bg2"/>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smtClean="0"/>
              <a:t>Haga clic para modificar el estilo de texto del patrón</a:t>
            </a:r>
          </a:p>
        </p:txBody>
      </p:sp>
      <p:sp>
        <p:nvSpPr>
          <p:cNvPr id="8" name="7 Rectángulo"/>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s-ES" smtClean="0"/>
              <a:t>Haga clic para modificar el estilo de título del patrón</a:t>
            </a:r>
            <a:endParaRPr kumimoji="0" lang="en-US"/>
          </a:p>
        </p:txBody>
      </p:sp>
      <p:sp>
        <p:nvSpPr>
          <p:cNvPr id="11" name="10 Rectángulo"/>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Marcador de fecha"/>
          <p:cNvSpPr>
            <a:spLocks noGrp="1"/>
          </p:cNvSpPr>
          <p:nvPr>
            <p:ph type="dt" sz="half" idx="10"/>
          </p:nvPr>
        </p:nvSpPr>
        <p:spPr>
          <a:xfrm>
            <a:off x="6248400" y="6248400"/>
            <a:ext cx="2667000" cy="365125"/>
          </a:xfrm>
        </p:spPr>
        <p:txBody>
          <a:bodyPr rtlCol="0"/>
          <a:lstStyle/>
          <a:p>
            <a:fld id="{D14E5EDA-2791-4EF6-83B3-30FF8F01E9D7}" type="datetimeFigureOut">
              <a:rPr lang="es-MX" smtClean="0"/>
              <a:pPr/>
              <a:t>09/05/2013</a:t>
            </a:fld>
            <a:endParaRPr lang="es-MX"/>
          </a:p>
        </p:txBody>
      </p:sp>
      <p:sp>
        <p:nvSpPr>
          <p:cNvPr id="13" name="12 Marcador de número de diapositiva"/>
          <p:cNvSpPr>
            <a:spLocks noGrp="1"/>
          </p:cNvSpPr>
          <p:nvPr>
            <p:ph type="sldNum" sz="quarter" idx="11"/>
          </p:nvPr>
        </p:nvSpPr>
        <p:spPr>
          <a:xfrm>
            <a:off x="0" y="4667249"/>
            <a:ext cx="1447800" cy="663578"/>
          </a:xfrm>
        </p:spPr>
        <p:txBody>
          <a:bodyPr rtlCol="0"/>
          <a:lstStyle>
            <a:lvl1pPr>
              <a:defRPr sz="2800"/>
            </a:lvl1pPr>
          </a:lstStyle>
          <a:p>
            <a:fld id="{E2A5660E-DDE9-4AE4-BAF7-676569A67517}" type="slidenum">
              <a:rPr lang="es-MX" smtClean="0"/>
              <a:pPr/>
              <a:t>‹Nº›</a:t>
            </a:fld>
            <a:endParaRPr lang="es-MX"/>
          </a:p>
        </p:txBody>
      </p:sp>
      <p:sp>
        <p:nvSpPr>
          <p:cNvPr id="14" name="13 Marcador de pie de página"/>
          <p:cNvSpPr>
            <a:spLocks noGrp="1"/>
          </p:cNvSpPr>
          <p:nvPr>
            <p:ph type="ftr" sz="quarter" idx="12"/>
          </p:nvPr>
        </p:nvSpPr>
        <p:spPr>
          <a:xfrm>
            <a:off x="1600200" y="6248206"/>
            <a:ext cx="4572000" cy="365125"/>
          </a:xfrm>
        </p:spPr>
        <p:txBody>
          <a:bodyPr rtlCol="0"/>
          <a:lstStyle/>
          <a:p>
            <a:endParaRPr lang="es-MX"/>
          </a:p>
        </p:txBody>
      </p:sp>
      <p:sp>
        <p:nvSpPr>
          <p:cNvPr id="3" name="2 Marcador de posición de imagen"/>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s-ES" smtClean="0"/>
              <a:t>Haga clic en el icono para agregar una imagen</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Marcador de título"/>
          <p:cNvSpPr>
            <a:spLocks noGrp="1"/>
          </p:cNvSpPr>
          <p:nvPr>
            <p:ph type="title"/>
          </p:nvPr>
        </p:nvSpPr>
        <p:spPr>
          <a:xfrm>
            <a:off x="609600" y="228600"/>
            <a:ext cx="8153400" cy="9906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D14E5EDA-2791-4EF6-83B3-30FF8F01E9D7}" type="datetimeFigureOut">
              <a:rPr lang="es-MX" smtClean="0"/>
              <a:pPr/>
              <a:t>09/05/2013</a:t>
            </a:fld>
            <a:endParaRPr lang="es-MX"/>
          </a:p>
        </p:txBody>
      </p:sp>
      <p:sp>
        <p:nvSpPr>
          <p:cNvPr id="3" name="2 Marcador de pie de página"/>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s-MX"/>
          </a:p>
        </p:txBody>
      </p:sp>
      <p:sp>
        <p:nvSpPr>
          <p:cNvPr id="7" name="6 Rectángulo"/>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Marcador de número de diapositiva"/>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E2A5660E-DDE9-4AE4-BAF7-676569A67517}"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41ECE0-8764-4C31-B54B-69DCFF9B0FCC}" type="datetimeFigureOut">
              <a:rPr lang="es-MX" smtClean="0">
                <a:solidFill>
                  <a:prstClr val="black">
                    <a:tint val="75000"/>
                  </a:prstClr>
                </a:solidFill>
              </a:rPr>
              <a:pPr/>
              <a:t>09/05/2013</a:t>
            </a:fld>
            <a:endParaRPr lang="es-MX">
              <a:solidFill>
                <a:prstClr val="black">
                  <a:tint val="7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4447B9-A152-4865-A896-0E09313A18E7}" type="slidenum">
              <a:rPr lang="es-MX" smtClean="0">
                <a:solidFill>
                  <a:prstClr val="black">
                    <a:tint val="75000"/>
                  </a:prstClr>
                </a:solidFill>
              </a:rPr>
              <a:pPr/>
              <a:t>‹Nº›</a:t>
            </a:fld>
            <a:endParaRPr lang="es-MX">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71600" y="4038600"/>
            <a:ext cx="7867600" cy="1828800"/>
          </a:xfrm>
        </p:spPr>
        <p:txBody>
          <a:bodyPr>
            <a:noAutofit/>
          </a:bodyPr>
          <a:lstStyle/>
          <a:p>
            <a:pPr algn="ctr"/>
            <a:r>
              <a:rPr lang="es-MX" sz="2400" b="1" i="1" dirty="0" smtClean="0">
                <a:latin typeface="Aparajita" pitchFamily="34" charset="0"/>
                <a:cs typeface="Aparajita" pitchFamily="34" charset="0"/>
              </a:rPr>
              <a:t>DIRECCIÓN DE GESTIÓN DE LA CALIDAD DE LA SECRETARÍA DE CONTRALORÍA DE LA  PRESIDENCIA MUNICIPAL DE PACHUCA DE SOTO HIDALGO. </a:t>
            </a:r>
            <a:r>
              <a:rPr lang="es-MX" sz="2400" dirty="0" smtClean="0">
                <a:latin typeface="Aparajita" pitchFamily="34" charset="0"/>
                <a:cs typeface="Aparajita" pitchFamily="34" charset="0"/>
              </a:rPr>
              <a:t/>
            </a:r>
            <a:br>
              <a:rPr lang="es-MX" sz="2400" dirty="0" smtClean="0">
                <a:latin typeface="Aparajita" pitchFamily="34" charset="0"/>
                <a:cs typeface="Aparajita" pitchFamily="34" charset="0"/>
              </a:rPr>
            </a:br>
            <a:endParaRPr lang="es-MX" sz="2400" dirty="0">
              <a:latin typeface="Aparajita" pitchFamily="34" charset="0"/>
              <a:cs typeface="Aparajita" pitchFamily="34" charset="0"/>
            </a:endParaRPr>
          </a:p>
        </p:txBody>
      </p:sp>
      <p:sp>
        <p:nvSpPr>
          <p:cNvPr id="3" name="2 Subtítulo"/>
          <p:cNvSpPr>
            <a:spLocks noGrp="1"/>
          </p:cNvSpPr>
          <p:nvPr>
            <p:ph type="subTitle" idx="1"/>
          </p:nvPr>
        </p:nvSpPr>
        <p:spPr/>
        <p:txBody>
          <a:bodyPr>
            <a:normAutofit/>
          </a:bodyPr>
          <a:lstStyle/>
          <a:p>
            <a:pPr algn="r"/>
            <a:r>
              <a:rPr lang="es-MX" sz="3200" dirty="0" smtClean="0">
                <a:latin typeface="Aparajita" pitchFamily="34" charset="0"/>
                <a:cs typeface="Aparajita" pitchFamily="34" charset="0"/>
              </a:rPr>
              <a:t>Informe </a:t>
            </a:r>
            <a:endParaRPr lang="es-MX" sz="3200" dirty="0">
              <a:latin typeface="Aparajita" pitchFamily="34" charset="0"/>
              <a:cs typeface="Aparajita" pitchFamily="34" charset="0"/>
            </a:endParaRPr>
          </a:p>
        </p:txBody>
      </p:sp>
      <p:pic>
        <p:nvPicPr>
          <p:cNvPr id="4" name="3 Imagen" descr="C:\Users\miriamcalidad\Documents\CALIDAD\MANUAL DE IDENTIDAD GARFICA  2012-2016\LOGO\LOGO CON SLOGAN-01.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31840" y="476672"/>
            <a:ext cx="2942161" cy="3028208"/>
          </a:xfrm>
          <a:prstGeom prst="rect">
            <a:avLst/>
          </a:prstGeom>
          <a:noFill/>
          <a:ln>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MX" dirty="0" smtClean="0"/>
              <a:t>Análisis</a:t>
            </a:r>
            <a:endParaRPr lang="es-MX" dirty="0"/>
          </a:p>
        </p:txBody>
      </p:sp>
      <p:sp>
        <p:nvSpPr>
          <p:cNvPr id="3" name="2 Marcador de contenido"/>
          <p:cNvSpPr>
            <a:spLocks noGrp="1"/>
          </p:cNvSpPr>
          <p:nvPr>
            <p:ph sz="quarter" idx="1"/>
          </p:nvPr>
        </p:nvSpPr>
        <p:spPr>
          <a:xfrm>
            <a:off x="827584" y="1916832"/>
            <a:ext cx="7559752" cy="4495800"/>
          </a:xfrm>
        </p:spPr>
        <p:txBody>
          <a:bodyPr/>
          <a:lstStyle/>
          <a:p>
            <a:pPr>
              <a:buNone/>
            </a:pPr>
            <a:r>
              <a:rPr lang="es-MX" b="1" dirty="0" smtClean="0"/>
              <a:t>Toma de decisiones    </a:t>
            </a:r>
          </a:p>
          <a:p>
            <a:pPr algn="just">
              <a:buNone/>
            </a:pPr>
            <a:r>
              <a:rPr lang="es-MX" dirty="0" smtClean="0"/>
              <a:t>Se analizó que el jefe de esta área si la promueve con un 67% de los trabajadores que lo consideran así, pero mienten, por que se anali</a:t>
            </a:r>
            <a:r>
              <a:rPr lang="es-MX" b="1" dirty="0" smtClean="0"/>
              <a:t>z</a:t>
            </a:r>
            <a:r>
              <a:rPr lang="es-MX" dirty="0" smtClean="0"/>
              <a:t>ó que  con un 67%   opinan que no toman en cuenta alternativas  para la toma de decisiones en la solución de problemas, lo que ocasiona que el trabajo no se realice eficientemente.</a:t>
            </a:r>
          </a:p>
          <a:p>
            <a:pPr>
              <a:buNone/>
            </a:pPr>
            <a:endParaRPr lang="es-MX" dirty="0" smtClean="0"/>
          </a:p>
          <a:p>
            <a:pPr>
              <a:buNone/>
            </a:pPr>
            <a:endParaRPr lang="es-MX"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MX" dirty="0" smtClean="0"/>
              <a:t>Análisis</a:t>
            </a:r>
            <a:endParaRPr lang="es-MX" dirty="0"/>
          </a:p>
        </p:txBody>
      </p:sp>
      <p:sp>
        <p:nvSpPr>
          <p:cNvPr id="3" name="2 Marcador de contenido"/>
          <p:cNvSpPr>
            <a:spLocks noGrp="1"/>
          </p:cNvSpPr>
          <p:nvPr>
            <p:ph sz="quarter" idx="1"/>
          </p:nvPr>
        </p:nvSpPr>
        <p:spPr>
          <a:xfrm>
            <a:off x="971600" y="2060848"/>
            <a:ext cx="7343728" cy="4495800"/>
          </a:xfrm>
        </p:spPr>
        <p:txBody>
          <a:bodyPr/>
          <a:lstStyle/>
          <a:p>
            <a:pPr algn="just">
              <a:buNone/>
            </a:pPr>
            <a:r>
              <a:rPr lang="es-MX" b="1" dirty="0" smtClean="0"/>
              <a:t>Comunicación </a:t>
            </a:r>
          </a:p>
          <a:p>
            <a:pPr algn="just">
              <a:buNone/>
            </a:pPr>
            <a:r>
              <a:rPr lang="es-MX" dirty="0" smtClean="0"/>
              <a:t>Se analizó que no cuentan con una buena comunicación en esta área por que los trabajadores no conocen la visión, misión y los objetivos de la organización también  desconocen algunas funciones de su puesto. </a:t>
            </a:r>
          </a:p>
          <a:p>
            <a:pPr algn="just">
              <a:buNone/>
            </a:pPr>
            <a:endParaRPr lang="es-MX"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MX" dirty="0" smtClean="0"/>
              <a:t>Análisis</a:t>
            </a:r>
            <a:endParaRPr lang="es-MX" dirty="0"/>
          </a:p>
        </p:txBody>
      </p:sp>
      <p:sp>
        <p:nvSpPr>
          <p:cNvPr id="3" name="2 Marcador de contenido"/>
          <p:cNvSpPr>
            <a:spLocks noGrp="1"/>
          </p:cNvSpPr>
          <p:nvPr>
            <p:ph sz="quarter" idx="1"/>
          </p:nvPr>
        </p:nvSpPr>
        <p:spPr>
          <a:xfrm>
            <a:off x="1115616" y="1988840"/>
            <a:ext cx="7271720" cy="4495800"/>
          </a:xfrm>
        </p:spPr>
        <p:txBody>
          <a:bodyPr/>
          <a:lstStyle/>
          <a:p>
            <a:pPr algn="just">
              <a:buNone/>
            </a:pPr>
            <a:r>
              <a:rPr lang="es-MX" b="1" dirty="0" smtClean="0"/>
              <a:t>Responsabilidad </a:t>
            </a:r>
          </a:p>
          <a:p>
            <a:pPr algn="just">
              <a:buNone/>
            </a:pPr>
            <a:r>
              <a:rPr lang="es-MX" dirty="0" smtClean="0"/>
              <a:t>La responsabilidad en esta área si  tiene condiciones ambientales beneficiosas, tienen una buena disposición de trabajo y se atiende cualquier incidencia con rapidez, pero en cuanto a la capacitación los trabajadores están en desacuerdo que no se les da de una manera adecuada.</a:t>
            </a:r>
          </a:p>
          <a:p>
            <a:pPr algn="just">
              <a:buNone/>
            </a:pPr>
            <a:endParaRPr lang="es-MX"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MX" dirty="0" smtClean="0"/>
              <a:t>Análisis</a:t>
            </a:r>
            <a:endParaRPr lang="es-MX" dirty="0"/>
          </a:p>
        </p:txBody>
      </p:sp>
      <p:sp>
        <p:nvSpPr>
          <p:cNvPr id="3" name="2 Marcador de contenido"/>
          <p:cNvSpPr>
            <a:spLocks noGrp="1"/>
          </p:cNvSpPr>
          <p:nvPr>
            <p:ph sz="quarter" idx="1"/>
          </p:nvPr>
        </p:nvSpPr>
        <p:spPr>
          <a:xfrm>
            <a:off x="971600" y="2636912"/>
            <a:ext cx="7415736" cy="2664296"/>
          </a:xfrm>
        </p:spPr>
        <p:txBody>
          <a:bodyPr/>
          <a:lstStyle/>
          <a:p>
            <a:pPr algn="just">
              <a:buNone/>
            </a:pPr>
            <a:r>
              <a:rPr lang="es-MX" b="1" dirty="0" smtClean="0"/>
              <a:t>Estructura </a:t>
            </a:r>
          </a:p>
          <a:p>
            <a:pPr algn="just">
              <a:buNone/>
            </a:pPr>
            <a:r>
              <a:rPr lang="es-MX" dirty="0" smtClean="0"/>
              <a:t>Se analizó  que el reglamento establecido, no es tan innovador como debería ser, por lo que se recomendaría un cambio en este.</a:t>
            </a:r>
          </a:p>
          <a:p>
            <a:pPr algn="just">
              <a:buNone/>
            </a:pPr>
            <a:endParaRPr lang="es-MX"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MX" dirty="0" smtClean="0"/>
              <a:t>Análisis</a:t>
            </a:r>
            <a:endParaRPr lang="es-MX" dirty="0"/>
          </a:p>
        </p:txBody>
      </p:sp>
      <p:sp>
        <p:nvSpPr>
          <p:cNvPr id="3" name="2 Marcador de contenido"/>
          <p:cNvSpPr>
            <a:spLocks noGrp="1"/>
          </p:cNvSpPr>
          <p:nvPr>
            <p:ph sz="quarter" idx="1"/>
          </p:nvPr>
        </p:nvSpPr>
        <p:spPr>
          <a:xfrm>
            <a:off x="827584" y="1700808"/>
            <a:ext cx="7127704" cy="4495800"/>
          </a:xfrm>
        </p:spPr>
        <p:txBody>
          <a:bodyPr/>
          <a:lstStyle/>
          <a:p>
            <a:pPr>
              <a:buNone/>
            </a:pPr>
            <a:r>
              <a:rPr lang="es-MX" b="1" dirty="0" smtClean="0"/>
              <a:t>Motivación </a:t>
            </a:r>
          </a:p>
          <a:p>
            <a:pPr algn="just">
              <a:buNone/>
            </a:pPr>
            <a:r>
              <a:rPr lang="es-MX" dirty="0" smtClean="0"/>
              <a:t>Se observó que a los trabajadores por parte del departamento de recursos humanos el 57% menciono que si es reconocido su trabajo  y 43% que no lo es por lo que hay que prestar atención del por qué algunos trabajadores lo consideran así, porque si no esto se ve afectado en la eficiencia y eficacia de su trabajo.</a:t>
            </a:r>
          </a:p>
          <a:p>
            <a:pPr>
              <a:buNone/>
            </a:pPr>
            <a:endParaRPr lang="es-MX"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MX" dirty="0" smtClean="0"/>
              <a:t>Propuestas </a:t>
            </a:r>
            <a:endParaRPr lang="es-MX" dirty="0"/>
          </a:p>
        </p:txBody>
      </p:sp>
      <p:pic>
        <p:nvPicPr>
          <p:cNvPr id="7" name="6 Imagen"/>
          <p:cNvPicPr/>
          <p:nvPr/>
        </p:nvPicPr>
        <p:blipFill>
          <a:blip r:embed="rId2" cstate="print"/>
          <a:srcRect/>
          <a:stretch>
            <a:fillRect/>
          </a:stretch>
        </p:blipFill>
        <p:spPr bwMode="auto">
          <a:xfrm>
            <a:off x="251520" y="1484784"/>
            <a:ext cx="8568952" cy="50405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Llamada rectangular redondeada"/>
          <p:cNvSpPr/>
          <p:nvPr/>
        </p:nvSpPr>
        <p:spPr>
          <a:xfrm>
            <a:off x="3571868" y="928670"/>
            <a:ext cx="1928826" cy="1143008"/>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white"/>
                </a:solidFill>
              </a:rPr>
              <a:t>Comunicación Director</a:t>
            </a:r>
            <a:endParaRPr lang="es-MX" dirty="0">
              <a:solidFill>
                <a:prstClr val="white"/>
              </a:solidFill>
            </a:endParaRPr>
          </a:p>
        </p:txBody>
      </p:sp>
      <p:sp>
        <p:nvSpPr>
          <p:cNvPr id="3" name="2 Elipse"/>
          <p:cNvSpPr/>
          <p:nvPr/>
        </p:nvSpPr>
        <p:spPr>
          <a:xfrm>
            <a:off x="714348" y="2428868"/>
            <a:ext cx="1785950" cy="92869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white"/>
                </a:solidFill>
              </a:rPr>
              <a:t>Auxiliar 1 </a:t>
            </a:r>
            <a:endParaRPr lang="es-MX" dirty="0">
              <a:solidFill>
                <a:prstClr val="white"/>
              </a:solidFill>
            </a:endParaRPr>
          </a:p>
        </p:txBody>
      </p:sp>
      <p:sp>
        <p:nvSpPr>
          <p:cNvPr id="4" name="3 Elipse"/>
          <p:cNvSpPr/>
          <p:nvPr/>
        </p:nvSpPr>
        <p:spPr>
          <a:xfrm>
            <a:off x="1357290" y="4000504"/>
            <a:ext cx="1785950" cy="92869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white"/>
                </a:solidFill>
              </a:rPr>
              <a:t>Auxiliar 2</a:t>
            </a:r>
            <a:endParaRPr lang="es-MX" dirty="0">
              <a:solidFill>
                <a:prstClr val="white"/>
              </a:solidFill>
            </a:endParaRPr>
          </a:p>
        </p:txBody>
      </p:sp>
      <p:sp>
        <p:nvSpPr>
          <p:cNvPr id="5" name="4 Elipse"/>
          <p:cNvSpPr/>
          <p:nvPr/>
        </p:nvSpPr>
        <p:spPr>
          <a:xfrm>
            <a:off x="3643306" y="5072074"/>
            <a:ext cx="1785950" cy="92869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white"/>
                </a:solidFill>
              </a:rPr>
              <a:t>Auxiliar 3 </a:t>
            </a:r>
            <a:endParaRPr lang="es-MX" dirty="0">
              <a:solidFill>
                <a:prstClr val="white"/>
              </a:solidFill>
            </a:endParaRPr>
          </a:p>
        </p:txBody>
      </p:sp>
      <p:sp>
        <p:nvSpPr>
          <p:cNvPr id="6" name="5 Elipse"/>
          <p:cNvSpPr/>
          <p:nvPr/>
        </p:nvSpPr>
        <p:spPr>
          <a:xfrm>
            <a:off x="6143636" y="3857628"/>
            <a:ext cx="1785950" cy="92869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white"/>
                </a:solidFill>
              </a:rPr>
              <a:t>Auxiliar 4 </a:t>
            </a:r>
            <a:endParaRPr lang="es-MX" dirty="0">
              <a:solidFill>
                <a:prstClr val="white"/>
              </a:solidFill>
            </a:endParaRPr>
          </a:p>
        </p:txBody>
      </p:sp>
      <p:sp>
        <p:nvSpPr>
          <p:cNvPr id="7" name="6 Elipse"/>
          <p:cNvSpPr/>
          <p:nvPr/>
        </p:nvSpPr>
        <p:spPr>
          <a:xfrm>
            <a:off x="6715140" y="2428868"/>
            <a:ext cx="1785950" cy="92869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white"/>
                </a:solidFill>
              </a:rPr>
              <a:t>Auxiliar  5</a:t>
            </a:r>
            <a:endParaRPr lang="es-MX" dirty="0">
              <a:solidFill>
                <a:prstClr val="white"/>
              </a:solidFill>
            </a:endParaRPr>
          </a:p>
        </p:txBody>
      </p:sp>
      <p:cxnSp>
        <p:nvCxnSpPr>
          <p:cNvPr id="9" name="8 Conector angular"/>
          <p:cNvCxnSpPr>
            <a:endCxn id="7" idx="0"/>
          </p:cNvCxnSpPr>
          <p:nvPr/>
        </p:nvCxnSpPr>
        <p:spPr>
          <a:xfrm>
            <a:off x="5572132" y="1428736"/>
            <a:ext cx="2035983" cy="1000132"/>
          </a:xfrm>
          <a:prstGeom prst="bentConnector2">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7" name="8 Conector angular"/>
          <p:cNvCxnSpPr>
            <a:endCxn id="3" idx="0"/>
          </p:cNvCxnSpPr>
          <p:nvPr/>
        </p:nvCxnSpPr>
        <p:spPr>
          <a:xfrm rot="10800000" flipV="1">
            <a:off x="1607324" y="1428736"/>
            <a:ext cx="1893109" cy="1000132"/>
          </a:xfrm>
          <a:prstGeom prst="bentConnector2">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0" name="29 Conector recto de flecha"/>
          <p:cNvCxnSpPr/>
          <p:nvPr/>
        </p:nvCxnSpPr>
        <p:spPr>
          <a:xfrm rot="16200000" flipH="1">
            <a:off x="1535885" y="3607595"/>
            <a:ext cx="571504" cy="21431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2" name="31 Conector recto de flecha"/>
          <p:cNvCxnSpPr/>
          <p:nvPr/>
        </p:nvCxnSpPr>
        <p:spPr>
          <a:xfrm rot="10800000" flipV="1">
            <a:off x="2571736" y="2285992"/>
            <a:ext cx="1071570" cy="42862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3" name="32 Conector recto de flecha"/>
          <p:cNvCxnSpPr/>
          <p:nvPr/>
        </p:nvCxnSpPr>
        <p:spPr>
          <a:xfrm rot="5400000">
            <a:off x="7250925" y="3607595"/>
            <a:ext cx="428628" cy="7143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4" name="33 Conector recto de flecha"/>
          <p:cNvCxnSpPr/>
          <p:nvPr/>
        </p:nvCxnSpPr>
        <p:spPr>
          <a:xfrm rot="10800000" flipV="1">
            <a:off x="5429256" y="4643446"/>
            <a:ext cx="857256" cy="642942"/>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5" name="34 Conector recto de flecha"/>
          <p:cNvCxnSpPr/>
          <p:nvPr/>
        </p:nvCxnSpPr>
        <p:spPr>
          <a:xfrm rot="16200000" flipH="1">
            <a:off x="2145485" y="4217195"/>
            <a:ext cx="571504" cy="21431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6" name="35 Conector recto de flecha"/>
          <p:cNvCxnSpPr/>
          <p:nvPr/>
        </p:nvCxnSpPr>
        <p:spPr>
          <a:xfrm>
            <a:off x="3000364" y="4714884"/>
            <a:ext cx="642942" cy="57150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7" name="36 Conector recto de flecha"/>
          <p:cNvCxnSpPr/>
          <p:nvPr/>
        </p:nvCxnSpPr>
        <p:spPr>
          <a:xfrm rot="16200000" flipH="1">
            <a:off x="2450285" y="4521995"/>
            <a:ext cx="571504" cy="21431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41" name="40 Conector recto de flecha"/>
          <p:cNvCxnSpPr/>
          <p:nvPr/>
        </p:nvCxnSpPr>
        <p:spPr>
          <a:xfrm rot="5400000">
            <a:off x="2786050" y="3000372"/>
            <a:ext cx="1428760" cy="71438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42" name="41 Conector recto de flecha"/>
          <p:cNvCxnSpPr/>
          <p:nvPr/>
        </p:nvCxnSpPr>
        <p:spPr>
          <a:xfrm rot="16200000" flipH="1">
            <a:off x="3357554" y="3714752"/>
            <a:ext cx="2214578" cy="7143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43" name="42 Conector recto de flecha"/>
          <p:cNvCxnSpPr/>
          <p:nvPr/>
        </p:nvCxnSpPr>
        <p:spPr>
          <a:xfrm rot="16200000" flipH="1">
            <a:off x="4893471" y="2607463"/>
            <a:ext cx="1428760" cy="107157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44" name="43 Conector recto de flecha"/>
          <p:cNvCxnSpPr/>
          <p:nvPr/>
        </p:nvCxnSpPr>
        <p:spPr>
          <a:xfrm>
            <a:off x="5500694" y="2214554"/>
            <a:ext cx="1143008" cy="42862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21" name="20 CuadroTexto"/>
          <p:cNvSpPr txBox="1"/>
          <p:nvPr/>
        </p:nvSpPr>
        <p:spPr>
          <a:xfrm>
            <a:off x="251520" y="260648"/>
            <a:ext cx="3672408" cy="523220"/>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es-MX" sz="2800" b="1" cap="all" dirty="0" smtClean="0">
                <a:ln w="9000" cmpd="sng">
                  <a:solidFill>
                    <a:schemeClr val="accent4">
                      <a:shade val="50000"/>
                      <a:satMod val="120000"/>
                    </a:schemeClr>
                  </a:solidFill>
                  <a:prstDash val="solid"/>
                </a:ln>
                <a:solidFill>
                  <a:sysClr val="windowText" lastClr="000000"/>
                </a:solidFill>
                <a:effectLst>
                  <a:reflection blurRad="12700" stA="28000" endPos="45000" dist="1000" dir="5400000" sy="-100000" algn="bl" rotWithShape="0"/>
                </a:effectLst>
              </a:rPr>
              <a:t>ESLABÓN MÁS DÉBIL</a:t>
            </a:r>
            <a:endParaRPr lang="es-MX" sz="2800" b="1" cap="all" dirty="0">
              <a:ln w="9000" cmpd="sng">
                <a:solidFill>
                  <a:schemeClr val="accent4">
                    <a:shade val="50000"/>
                    <a:satMod val="120000"/>
                  </a:schemeClr>
                </a:solidFill>
                <a:prstDash val="solid"/>
              </a:ln>
              <a:solidFill>
                <a:sysClr val="windowText" lastClr="000000"/>
              </a:solidFill>
              <a:effectLst>
                <a:reflection blurRad="12700" stA="28000" endPos="45000" dist="1000" dir="5400000" sy="-100000" algn="bl" rotWithShape="0"/>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MX" dirty="0" smtClean="0"/>
              <a:t>Objetivo del Trabajo</a:t>
            </a:r>
            <a:endParaRPr lang="es-MX" dirty="0"/>
          </a:p>
        </p:txBody>
      </p:sp>
      <p:sp>
        <p:nvSpPr>
          <p:cNvPr id="3" name="2 Marcador de contenido"/>
          <p:cNvSpPr>
            <a:spLocks noGrp="1"/>
          </p:cNvSpPr>
          <p:nvPr>
            <p:ph sz="quarter" idx="1"/>
          </p:nvPr>
        </p:nvSpPr>
        <p:spPr>
          <a:xfrm>
            <a:off x="611560" y="1916832"/>
            <a:ext cx="7631760" cy="4495800"/>
          </a:xfrm>
        </p:spPr>
        <p:txBody>
          <a:bodyPr>
            <a:normAutofit/>
          </a:bodyPr>
          <a:lstStyle/>
          <a:p>
            <a:pPr algn="just">
              <a:buNone/>
            </a:pPr>
            <a:r>
              <a:rPr lang="es-MX" dirty="0" smtClean="0"/>
              <a:t>Se llevó a cabo una investigación en la que se aplicaron los conocimientos necesarios para poder obtener resultados satisfactorios  que nos permitió descubrir que existen  problemas en cuanto al clima organizacional  de la  </a:t>
            </a:r>
            <a:r>
              <a:rPr lang="es-MX" b="1" dirty="0" smtClean="0"/>
              <a:t>Dirección de Gestión de la Calidad de la Secretaría de Contraloría de la  Presidencia Municipal de Pachuca de Soto, Hidalgo. </a:t>
            </a:r>
            <a:endParaRPr lang="es-MX"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MX" dirty="0" smtClean="0"/>
              <a:t>Situación Actual de la empresa </a:t>
            </a:r>
            <a:endParaRPr lang="es-MX" dirty="0"/>
          </a:p>
        </p:txBody>
      </p:sp>
      <p:sp>
        <p:nvSpPr>
          <p:cNvPr id="3" name="2 Marcador de contenido"/>
          <p:cNvSpPr>
            <a:spLocks noGrp="1"/>
          </p:cNvSpPr>
          <p:nvPr>
            <p:ph sz="quarter" idx="1"/>
          </p:nvPr>
        </p:nvSpPr>
        <p:spPr>
          <a:xfrm>
            <a:off x="683568" y="2060848"/>
            <a:ext cx="7559752" cy="4495800"/>
          </a:xfrm>
        </p:spPr>
        <p:txBody>
          <a:bodyPr/>
          <a:lstStyle/>
          <a:p>
            <a:pPr algn="just">
              <a:buNone/>
            </a:pPr>
            <a:r>
              <a:rPr lang="es-MX" dirty="0" smtClean="0"/>
              <a:t>Una de las exigencias actuales de la sociedad hacia las administraciones públicas, incluyendo las municipales, es la claridad en la aplicación y manejo de los recursos públicos. La honestidad de los funcionarios es base de la transparencia, elemento imprescindible para una administración pública seria y congruente.</a:t>
            </a:r>
          </a:p>
          <a:p>
            <a:pPr algn="just">
              <a:buNone/>
            </a:pPr>
            <a:endParaRPr lang="es-MX"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MX" dirty="0" smtClean="0"/>
              <a:t>Situación Actual de la empresa </a:t>
            </a:r>
            <a:endParaRPr lang="es-MX" dirty="0"/>
          </a:p>
        </p:txBody>
      </p:sp>
      <p:sp>
        <p:nvSpPr>
          <p:cNvPr id="3" name="2 Marcador de contenido"/>
          <p:cNvSpPr>
            <a:spLocks noGrp="1"/>
          </p:cNvSpPr>
          <p:nvPr>
            <p:ph sz="quarter" idx="1"/>
          </p:nvPr>
        </p:nvSpPr>
        <p:spPr>
          <a:xfrm>
            <a:off x="971600" y="1916832"/>
            <a:ext cx="7199712" cy="4495800"/>
          </a:xfrm>
        </p:spPr>
        <p:txBody>
          <a:bodyPr/>
          <a:lstStyle/>
          <a:p>
            <a:pPr algn="just">
              <a:buNone/>
            </a:pPr>
            <a:r>
              <a:rPr lang="es-MX" dirty="0" smtClean="0"/>
              <a:t>De esta manera nuestro trabajo no es ajeno a tan justa exigencia, por lo que la Secretaría de Contraloría promueve el defender y consolidar una cultura de respeto hacia los más altos valores éticos en que debe respaldarse la gestión de la administración municipal. </a:t>
            </a:r>
            <a:endParaRPr lang="es-MX"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MX" dirty="0" smtClean="0"/>
              <a:t> Herramienta de Trabajo</a:t>
            </a:r>
            <a:endParaRPr lang="es-MX" dirty="0"/>
          </a:p>
        </p:txBody>
      </p:sp>
      <p:sp>
        <p:nvSpPr>
          <p:cNvPr id="3" name="2 Marcador de contenido"/>
          <p:cNvSpPr>
            <a:spLocks noGrp="1"/>
          </p:cNvSpPr>
          <p:nvPr>
            <p:ph sz="quarter" idx="1"/>
          </p:nvPr>
        </p:nvSpPr>
        <p:spPr>
          <a:xfrm>
            <a:off x="755576" y="1988840"/>
            <a:ext cx="7488832" cy="4495800"/>
          </a:xfrm>
        </p:spPr>
        <p:txBody>
          <a:bodyPr>
            <a:normAutofit lnSpcReduction="10000"/>
          </a:bodyPr>
          <a:lstStyle/>
          <a:p>
            <a:pPr algn="just">
              <a:buNone/>
            </a:pPr>
            <a:r>
              <a:rPr lang="es-MX" dirty="0" smtClean="0"/>
              <a:t>La utilización de herramientas nos permitieron detectar que existen problemas que están  afectando dicha área, como el:</a:t>
            </a:r>
          </a:p>
          <a:p>
            <a:pPr algn="just">
              <a:buNone/>
            </a:pPr>
            <a:endParaRPr lang="es-MX" dirty="0" smtClean="0"/>
          </a:p>
          <a:p>
            <a:pPr algn="just">
              <a:buNone/>
            </a:pPr>
            <a:r>
              <a:rPr lang="es-MX" dirty="0" smtClean="0"/>
              <a:t>CUESTIONARIO: En el se identifico la toma de decisiones, motivación, responsabilidad, comunicación  y estructura.</a:t>
            </a:r>
          </a:p>
          <a:p>
            <a:pPr algn="just">
              <a:buNone/>
            </a:pPr>
            <a:r>
              <a:rPr lang="es-MX" dirty="0" smtClean="0"/>
              <a:t>TEST DE LAS FIGURAS: Capacidad de atención y percepción de los empleados</a:t>
            </a:r>
          </a:p>
          <a:p>
            <a:pPr algn="just">
              <a:buNone/>
            </a:pPr>
            <a:r>
              <a:rPr lang="es-MX" dirty="0" smtClean="0"/>
              <a:t> </a:t>
            </a:r>
          </a:p>
          <a:p>
            <a:pPr>
              <a:buNone/>
            </a:pPr>
            <a:endParaRPr lang="es-MX"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MX" dirty="0" smtClean="0"/>
              <a:t>Diagnóstico  </a:t>
            </a:r>
            <a:endParaRPr lang="es-MX" dirty="0"/>
          </a:p>
        </p:txBody>
      </p:sp>
      <p:sp>
        <p:nvSpPr>
          <p:cNvPr id="3" name="2 Marcador de contenido"/>
          <p:cNvSpPr>
            <a:spLocks noGrp="1"/>
          </p:cNvSpPr>
          <p:nvPr>
            <p:ph sz="quarter" idx="1"/>
          </p:nvPr>
        </p:nvSpPr>
        <p:spPr>
          <a:xfrm>
            <a:off x="971600" y="1916832"/>
            <a:ext cx="7271720" cy="4495800"/>
          </a:xfrm>
        </p:spPr>
        <p:txBody>
          <a:bodyPr/>
          <a:lstStyle/>
          <a:p>
            <a:pPr algn="just">
              <a:buNone/>
            </a:pPr>
            <a:r>
              <a:rPr lang="es-MX" dirty="0" smtClean="0"/>
              <a:t>Los empleados no reconocen la visión, misión y objetivos del departamento; y la mitad de los empleados desconoce las funciones de su puesto, aunque ellos consideran que el trabajo que realizan es correcto, es de dudar que los resultados que estén presentando sean fidedignos; puesto que no saben realmente la función de su puesto.</a:t>
            </a:r>
          </a:p>
          <a:p>
            <a:pPr>
              <a:buNone/>
            </a:pPr>
            <a:endParaRPr lang="es-MX"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MX" dirty="0" smtClean="0"/>
              <a:t>Diagnóstico</a:t>
            </a:r>
            <a:endParaRPr lang="es-MX" dirty="0"/>
          </a:p>
        </p:txBody>
      </p:sp>
      <p:sp>
        <p:nvSpPr>
          <p:cNvPr id="3" name="2 Marcador de contenido"/>
          <p:cNvSpPr>
            <a:spLocks noGrp="1"/>
          </p:cNvSpPr>
          <p:nvPr>
            <p:ph sz="quarter" idx="1"/>
          </p:nvPr>
        </p:nvSpPr>
        <p:spPr>
          <a:xfrm>
            <a:off x="1115616" y="1844824"/>
            <a:ext cx="7271720" cy="4495800"/>
          </a:xfrm>
        </p:spPr>
        <p:txBody>
          <a:bodyPr/>
          <a:lstStyle/>
          <a:p>
            <a:pPr algn="just">
              <a:buNone/>
            </a:pPr>
            <a:r>
              <a:rPr lang="es-MX" dirty="0" smtClean="0"/>
              <a:t>Además de que se muestra que no hay una comunicación eficiente; no todos conocen si alcanzan las metas establecidas por el departamento, no están enterados que evalúan el desempeño que tienen dentro del departamento.</a:t>
            </a:r>
          </a:p>
          <a:p>
            <a:pPr algn="just">
              <a:buNone/>
            </a:pPr>
            <a:endParaRPr lang="es-MX"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MX" dirty="0" smtClean="0"/>
              <a:t>Diagnóstico</a:t>
            </a:r>
            <a:endParaRPr lang="es-MX" dirty="0"/>
          </a:p>
        </p:txBody>
      </p:sp>
      <p:sp>
        <p:nvSpPr>
          <p:cNvPr id="3" name="2 Marcador de contenido"/>
          <p:cNvSpPr>
            <a:spLocks noGrp="1"/>
          </p:cNvSpPr>
          <p:nvPr>
            <p:ph sz="quarter" idx="1"/>
          </p:nvPr>
        </p:nvSpPr>
        <p:spPr>
          <a:xfrm>
            <a:off x="1115616" y="1844824"/>
            <a:ext cx="7271720" cy="4495800"/>
          </a:xfrm>
        </p:spPr>
        <p:txBody>
          <a:bodyPr/>
          <a:lstStyle/>
          <a:p>
            <a:pPr algn="just">
              <a:buNone/>
            </a:pPr>
            <a:r>
              <a:rPr lang="es-MX" dirty="0" smtClean="0"/>
              <a:t>Un punto a favor del departamento es que el jefe, alienta a sus colaboradores a tomar decisiones por si solos, sin embargo no  se trabaja en conjunto para la solución de los problemas que se puedan presentar; existe una división entre los empleados.</a:t>
            </a:r>
          </a:p>
          <a:p>
            <a:pPr algn="just">
              <a:buNone/>
            </a:pPr>
            <a:endParaRPr lang="es-MX"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MX" dirty="0" smtClean="0"/>
              <a:t>Análisis</a:t>
            </a:r>
            <a:endParaRPr lang="es-MX" dirty="0"/>
          </a:p>
        </p:txBody>
      </p:sp>
      <p:sp>
        <p:nvSpPr>
          <p:cNvPr id="3" name="2 Marcador de contenido"/>
          <p:cNvSpPr>
            <a:spLocks noGrp="1"/>
          </p:cNvSpPr>
          <p:nvPr>
            <p:ph sz="quarter" idx="1"/>
          </p:nvPr>
        </p:nvSpPr>
        <p:spPr>
          <a:xfrm>
            <a:off x="1187624" y="1988840"/>
            <a:ext cx="7055696" cy="4495800"/>
          </a:xfrm>
        </p:spPr>
        <p:txBody>
          <a:bodyPr/>
          <a:lstStyle/>
          <a:p>
            <a:pPr algn="just">
              <a:buNone/>
            </a:pPr>
            <a:r>
              <a:rPr lang="es-MX" dirty="0" smtClean="0"/>
              <a:t>Haciendo el estudio en la Dirección  de Gestión de la Calidad de la Secretaria de Contraloría de la Presidencia Municipal de Pachuca de Soto Hidalgo se realiza el análisis en base a  la toma de decisiones, comunicación, responsabilidad, estructura y motivación.</a:t>
            </a:r>
          </a:p>
          <a:p>
            <a:pPr>
              <a:buNone/>
            </a:pPr>
            <a:endParaRPr lang="es-MX"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rmedio">
  <a:themeElements>
    <a:clrScheme name="Intermedio">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Intermedio">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Intermedio">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1637</TotalTime>
  <Words>698</Words>
  <Application>Microsoft Office PowerPoint</Application>
  <PresentationFormat>Presentación en pantalla (4:3)</PresentationFormat>
  <Paragraphs>46</Paragraphs>
  <Slides>16</Slides>
  <Notes>1</Notes>
  <HiddenSlides>0</HiddenSlides>
  <MMClips>0</MMClips>
  <ScaleCrop>false</ScaleCrop>
  <HeadingPairs>
    <vt:vector size="4" baseType="variant">
      <vt:variant>
        <vt:lpstr>Tema</vt:lpstr>
      </vt:variant>
      <vt:variant>
        <vt:i4>2</vt:i4>
      </vt:variant>
      <vt:variant>
        <vt:lpstr>Títulos de diapositiva</vt:lpstr>
      </vt:variant>
      <vt:variant>
        <vt:i4>16</vt:i4>
      </vt:variant>
    </vt:vector>
  </HeadingPairs>
  <TitlesOfParts>
    <vt:vector size="18" baseType="lpstr">
      <vt:lpstr>Intermedio</vt:lpstr>
      <vt:lpstr>Tema de Office</vt:lpstr>
      <vt:lpstr>DIRECCIÓN DE GESTIÓN DE LA CALIDAD DE LA SECRETARÍA DE CONTRALORÍA DE LA  PRESIDENCIA MUNICIPAL DE PACHUCA DE SOTO HIDALGO.  </vt:lpstr>
      <vt:lpstr>Objetivo del Trabajo</vt:lpstr>
      <vt:lpstr>Situación Actual de la empresa </vt:lpstr>
      <vt:lpstr>Situación Actual de la empresa </vt:lpstr>
      <vt:lpstr> Herramienta de Trabajo</vt:lpstr>
      <vt:lpstr>Diagnóstico  </vt:lpstr>
      <vt:lpstr>Diagnóstico</vt:lpstr>
      <vt:lpstr>Diagnóstico</vt:lpstr>
      <vt:lpstr>Análisis</vt:lpstr>
      <vt:lpstr>Análisis</vt:lpstr>
      <vt:lpstr>Análisis</vt:lpstr>
      <vt:lpstr>Análisis</vt:lpstr>
      <vt:lpstr>Análisis</vt:lpstr>
      <vt:lpstr>Análisis</vt:lpstr>
      <vt:lpstr>Propuestas </vt:lpstr>
      <vt:lpstr>Presentación de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DIRECCIÓN DE GESTIÓN DE LA CALIDAD DE LA SECRETARÍA DE CONTRALORÍA DE LA  PRESIDENCIA MUNICIPAL DE PACHUCA DE SOTO HIDALGO.</dc:title>
  <dc:creator>Adrian</dc:creator>
  <cp:lastModifiedBy>ADRIANA</cp:lastModifiedBy>
  <cp:revision>12</cp:revision>
  <dcterms:created xsi:type="dcterms:W3CDTF">2013-04-19T21:05:56Z</dcterms:created>
  <dcterms:modified xsi:type="dcterms:W3CDTF">2013-05-09T17:02:26Z</dcterms:modified>
</cp:coreProperties>
</file>